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6" r:id="rId6"/>
    <p:sldId id="267" r:id="rId7"/>
    <p:sldId id="269" r:id="rId8"/>
    <p:sldId id="270" r:id="rId9"/>
    <p:sldId id="271" r:id="rId10"/>
    <p:sldId id="257" r:id="rId11"/>
    <p:sldId id="25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659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8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463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2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A26FA8E-085E-4C76-A335-04434522E0E4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D90276B-C339-46DC-B158-684F07F5F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9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bs.org/lewisandclark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pbs.org/weta/thewest/resources/archive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mai.si.edu/" TargetMode="External"/><Relationship Id="rId5" Type="http://schemas.openxmlformats.org/officeDocument/2006/relationships/hyperlink" Target="http://oregontrail101.com/allabout.html" TargetMode="External"/><Relationship Id="rId4" Type="http://schemas.openxmlformats.org/officeDocument/2006/relationships/hyperlink" Target="http://explore.museumca.org/goldrush/feve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Resources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Research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48" y="539566"/>
            <a:ext cx="3034745" cy="30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find a reliable website?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.</a:t>
            </a:r>
            <a:r>
              <a:rPr lang="en-US" dirty="0" smtClean="0"/>
              <a:t>com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.</a:t>
            </a:r>
            <a:r>
              <a:rPr lang="en-US" dirty="0" err="1" smtClean="0"/>
              <a:t>edu</a:t>
            </a:r>
            <a:r>
              <a:rPr lang="en-US" dirty="0"/>
              <a:t>, .org, and .gov are best, </a:t>
            </a:r>
          </a:p>
          <a:p>
            <a:pPr marL="0" indent="0">
              <a:buNone/>
            </a:pPr>
            <a:r>
              <a:rPr lang="en-US" dirty="0" smtClean="0"/>
              <a:t>   however</a:t>
            </a:r>
            <a:r>
              <a:rPr lang="en-US" dirty="0"/>
              <a:t>… ALWAYS consider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what </a:t>
            </a:r>
            <a:r>
              <a:rPr lang="en-US" dirty="0"/>
              <a:t>agendas website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publishers/authors </a:t>
            </a:r>
            <a:r>
              <a:rPr lang="en-US" dirty="0"/>
              <a:t>may have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74" y="1757916"/>
            <a:ext cx="5523009" cy="46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WHAT!? A search engine other then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Sweet Search</a:t>
            </a:r>
          </a:p>
          <a:p>
            <a:pPr lvl="1"/>
            <a:r>
              <a:rPr lang="en-US" sz="2000" dirty="0" smtClean="0"/>
              <a:t>An academic version of Google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4" y="2736020"/>
            <a:ext cx="5183088" cy="36793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92" y="2951832"/>
            <a:ext cx="5073020" cy="3296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5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55944"/>
            <a:ext cx="9692640" cy="847806"/>
          </a:xfrm>
        </p:spPr>
        <p:txBody>
          <a:bodyPr/>
          <a:lstStyle/>
          <a:p>
            <a:r>
              <a:rPr lang="en-US" dirty="0" smtClean="0"/>
              <a:t>Other helpful websites!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161914"/>
            <a:ext cx="8595360" cy="5437360"/>
          </a:xfrm>
        </p:spPr>
        <p:txBody>
          <a:bodyPr>
            <a:normAutofit/>
          </a:bodyPr>
          <a:lstStyle/>
          <a:p>
            <a:r>
              <a:rPr lang="en-US" dirty="0"/>
              <a:t>PBS: New Perspectives on the West</a:t>
            </a:r>
          </a:p>
          <a:p>
            <a:pPr lvl="1"/>
            <a:r>
              <a:rPr lang="en-US" dirty="0"/>
              <a:t>Search for primary sources on your topic</a:t>
            </a:r>
          </a:p>
          <a:p>
            <a:pPr lvl="1"/>
            <a:r>
              <a:rPr lang="en-US" dirty="0">
                <a:hlinkClick r:id="rId2"/>
              </a:rPr>
              <a:t>http://www.pbs.org/weta/thewest/resources/archives/index.htm</a:t>
            </a:r>
            <a:endParaRPr lang="en-US" dirty="0"/>
          </a:p>
          <a:p>
            <a:r>
              <a:rPr lang="en-US" dirty="0" smtClean="0"/>
              <a:t>PBS: Lewis &amp; Clark, The Journey of the Corps of Discovery</a:t>
            </a:r>
          </a:p>
          <a:p>
            <a:pPr lvl="1"/>
            <a:r>
              <a:rPr lang="en-US" dirty="0" smtClean="0"/>
              <a:t>Detailed information on the Lewis &amp; Clark expedition </a:t>
            </a:r>
          </a:p>
          <a:p>
            <a:pPr lvl="1"/>
            <a:r>
              <a:rPr lang="en-US" dirty="0">
                <a:hlinkClick r:id="rId3"/>
              </a:rPr>
              <a:t>http://www.pbs.org/lewisandclark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Oakland Museum of California: Gold Rush! </a:t>
            </a:r>
            <a:endParaRPr lang="en-US" dirty="0"/>
          </a:p>
          <a:p>
            <a:pPr lvl="1"/>
            <a:r>
              <a:rPr lang="en-US" dirty="0" smtClean="0"/>
              <a:t>Lets you explore the Oakland Museum’s gold rush exhibit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explore.museumca.org/goldrush/fever.html</a:t>
            </a:r>
            <a:endParaRPr lang="en-US" dirty="0" smtClean="0"/>
          </a:p>
          <a:p>
            <a:r>
              <a:rPr lang="en-US" dirty="0" smtClean="0"/>
              <a:t>The Oregon Trail </a:t>
            </a:r>
            <a:endParaRPr lang="en-US" dirty="0"/>
          </a:p>
          <a:p>
            <a:pPr lvl="1"/>
            <a:r>
              <a:rPr lang="en-US" dirty="0" smtClean="0"/>
              <a:t>Includes information on the trail, real people who traveled the trail, and diaries and journals from actual travelers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oregontrail101.com/allabout.html</a:t>
            </a:r>
            <a:endParaRPr lang="en-US" dirty="0" smtClean="0"/>
          </a:p>
          <a:p>
            <a:r>
              <a:rPr lang="en-US" dirty="0"/>
              <a:t>National Museum of the Native American</a:t>
            </a:r>
          </a:p>
          <a:p>
            <a:pPr lvl="1"/>
            <a:r>
              <a:rPr lang="en-US" dirty="0"/>
              <a:t>Allows you to explore multiple museum exhibits on Native Americans</a:t>
            </a:r>
          </a:p>
          <a:p>
            <a:pPr lvl="1"/>
            <a:r>
              <a:rPr lang="en-US" dirty="0">
                <a:hlinkClick r:id="rId6"/>
              </a:rPr>
              <a:t>http://www.nmai.si.edu/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55" y="363727"/>
            <a:ext cx="2616605" cy="171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09" y="2358861"/>
            <a:ext cx="2041154" cy="1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electronic collection of magazines, scholarly journals, and newspapers</a:t>
            </a:r>
          </a:p>
          <a:p>
            <a:endParaRPr lang="en-US" dirty="0"/>
          </a:p>
          <a:p>
            <a:r>
              <a:rPr lang="en-US" dirty="0"/>
              <a:t>Peer-reviewed                       contain reliable information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296094" y="2856615"/>
            <a:ext cx="1020725" cy="20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47" y="3424901"/>
            <a:ext cx="5161221" cy="31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to our school’s databases?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Hub</a:t>
            </a:r>
          </a:p>
          <a:p>
            <a:r>
              <a:rPr lang="en-US" dirty="0" smtClean="0"/>
              <a:t>Student Links and Resources</a:t>
            </a:r>
          </a:p>
          <a:p>
            <a:r>
              <a:rPr lang="en-US" dirty="0" smtClean="0"/>
              <a:t>Destiny Library</a:t>
            </a:r>
          </a:p>
          <a:p>
            <a:r>
              <a:rPr lang="en-US" dirty="0" smtClean="0"/>
              <a:t>Drexler Middle School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5" y="2959277"/>
            <a:ext cx="5922225" cy="30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/>
              <a:t>u</a:t>
            </a:r>
            <a:r>
              <a:rPr lang="en-US" dirty="0" smtClean="0"/>
              <a:t>sername and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Username: kaea106</a:t>
            </a:r>
          </a:p>
          <a:p>
            <a:r>
              <a:rPr lang="en-US" sz="2800" dirty="0" smtClean="0"/>
              <a:t>Password: kaea01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348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database will be helpful to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Britannica School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75" y="20288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use Britannica?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pink Britannica icon</a:t>
            </a:r>
          </a:p>
          <a:p>
            <a:r>
              <a:rPr lang="en-US" dirty="0" smtClean="0"/>
              <a:t>Select elementary</a:t>
            </a:r>
          </a:p>
          <a:p>
            <a:r>
              <a:rPr lang="en-US" dirty="0" smtClean="0"/>
              <a:t>Type your keyword into the white search box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20" y="4181297"/>
            <a:ext cx="1676486" cy="1174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01" y="3388243"/>
            <a:ext cx="2229226" cy="2629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1851" y="4338084"/>
            <a:ext cx="87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46922" y="4338084"/>
            <a:ext cx="74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699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Britannica do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reading level</a:t>
            </a:r>
          </a:p>
          <a:p>
            <a:r>
              <a:rPr lang="en-US" dirty="0" smtClean="0"/>
              <a:t>Read the article to me</a:t>
            </a:r>
          </a:p>
          <a:p>
            <a:r>
              <a:rPr lang="en-US" dirty="0" smtClean="0"/>
              <a:t>Increase font size</a:t>
            </a:r>
          </a:p>
          <a:p>
            <a:r>
              <a:rPr lang="en-US" dirty="0" smtClean="0"/>
              <a:t>Cite article</a:t>
            </a:r>
          </a:p>
          <a:p>
            <a:r>
              <a:rPr lang="en-US" dirty="0" smtClean="0"/>
              <a:t>Print and/or email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to myself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64" y="1956391"/>
            <a:ext cx="6614643" cy="39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649295"/>
            <a:ext cx="9692640" cy="1325562"/>
          </a:xfrm>
        </p:spPr>
        <p:txBody>
          <a:bodyPr/>
          <a:lstStyle/>
          <a:p>
            <a:r>
              <a:rPr lang="en-US" dirty="0" smtClean="0"/>
              <a:t>Super basic Boolean… (What’s a Boolean?)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Boolean search is using the words AND, OR, and NOT to make your search easier and more effective!</a:t>
            </a:r>
          </a:p>
          <a:p>
            <a:r>
              <a:rPr lang="en-US" dirty="0"/>
              <a:t>First, figure out your </a:t>
            </a:r>
            <a:r>
              <a:rPr lang="en-US" dirty="0" smtClean="0"/>
              <a:t>keywords</a:t>
            </a:r>
            <a:endParaRPr lang="en-US" dirty="0"/>
          </a:p>
          <a:p>
            <a:pPr lvl="1"/>
            <a:r>
              <a:rPr lang="en-US" dirty="0"/>
              <a:t>Single words or short phrases work best</a:t>
            </a:r>
          </a:p>
          <a:p>
            <a:pPr marL="530352" lvl="1" indent="0">
              <a:buNone/>
            </a:pPr>
            <a:r>
              <a:rPr lang="en-US" b="1" dirty="0"/>
              <a:t>      Example: </a:t>
            </a:r>
          </a:p>
          <a:p>
            <a:pPr marL="530352" lvl="1" indent="0">
              <a:buNone/>
            </a:pPr>
            <a:r>
              <a:rPr lang="en-US" dirty="0"/>
              <a:t>	Research Question: </a:t>
            </a:r>
            <a:r>
              <a:rPr lang="en-US" dirty="0" smtClean="0">
                <a:sym typeface="Wingdings" panose="05000000000000000000" pitchFamily="2" charset="2"/>
              </a:rPr>
              <a:t>What influence did Sacagawea have on the Lewis and 	Clark Expedition?</a:t>
            </a:r>
            <a:endParaRPr lang="en-US" dirty="0">
              <a:sym typeface="Wingdings" panose="05000000000000000000" pitchFamily="2" charset="2"/>
            </a:endParaRPr>
          </a:p>
          <a:p>
            <a:pPr marL="530352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530352" lvl="1" indent="0">
              <a:buNone/>
            </a:pPr>
            <a:r>
              <a:rPr lang="en-US" dirty="0">
                <a:sym typeface="Wingdings" panose="05000000000000000000" pitchFamily="2" charset="2"/>
              </a:rPr>
              <a:t>	Keywords: </a:t>
            </a:r>
            <a:r>
              <a:rPr lang="en-US" dirty="0" smtClean="0">
                <a:sym typeface="Wingdings" panose="05000000000000000000" pitchFamily="2" charset="2"/>
              </a:rPr>
              <a:t>Sacagawea, “Lewis and Clark Expedition,”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 smtClean="0">
                <a:sym typeface="Wingdings" panose="05000000000000000000" pitchFamily="2" charset="2"/>
              </a:rPr>
              <a:t>role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Put quotation marks around your key phrases, otherwise the database will search for those words in any order 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using Boolean…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61" y="1828800"/>
            <a:ext cx="10554586" cy="43513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word AND to link terms together	</a:t>
            </a:r>
            <a:r>
              <a:rPr lang="en-US" sz="2800" b="1" dirty="0"/>
              <a:t>	NARROW</a:t>
            </a:r>
          </a:p>
          <a:p>
            <a:pPr marL="530352" lvl="1" indent="0">
              <a:buNone/>
            </a:pPr>
            <a:r>
              <a:rPr lang="en-US" b="1" dirty="0"/>
              <a:t>Example: </a:t>
            </a:r>
            <a:r>
              <a:rPr lang="en-US" dirty="0" smtClean="0"/>
              <a:t>Sacagawea </a:t>
            </a:r>
            <a:r>
              <a:rPr lang="en-US" dirty="0"/>
              <a:t>AND </a:t>
            </a:r>
            <a:r>
              <a:rPr lang="en-US" dirty="0" smtClean="0"/>
              <a:t>“Lewis and Clark”</a:t>
            </a: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191B0E"/>
                </a:solidFill>
              </a:rPr>
              <a:t>Use the word OR to include synonyms </a:t>
            </a:r>
          </a:p>
          <a:p>
            <a:pPr marL="530352" lvl="1" indent="0">
              <a:buNone/>
            </a:pPr>
            <a:r>
              <a:rPr lang="en-US" b="1" dirty="0">
                <a:solidFill>
                  <a:srgbClr val="191B0E"/>
                </a:solidFill>
              </a:rPr>
              <a:t>Example: </a:t>
            </a:r>
            <a:r>
              <a:rPr lang="en-US" dirty="0">
                <a:solidFill>
                  <a:srgbClr val="191B0E"/>
                </a:solidFill>
              </a:rPr>
              <a:t>N</a:t>
            </a:r>
            <a:r>
              <a:rPr lang="en-US" dirty="0" smtClean="0">
                <a:solidFill>
                  <a:srgbClr val="191B0E"/>
                </a:solidFill>
              </a:rPr>
              <a:t>ative </a:t>
            </a:r>
            <a:r>
              <a:rPr lang="en-US" dirty="0">
                <a:solidFill>
                  <a:srgbClr val="191B0E"/>
                </a:solidFill>
              </a:rPr>
              <a:t>A</a:t>
            </a:r>
            <a:r>
              <a:rPr lang="en-US" dirty="0" smtClean="0">
                <a:solidFill>
                  <a:srgbClr val="191B0E"/>
                </a:solidFill>
              </a:rPr>
              <a:t>mericans </a:t>
            </a:r>
            <a:r>
              <a:rPr lang="en-US" dirty="0">
                <a:solidFill>
                  <a:srgbClr val="191B0E"/>
                </a:solidFill>
              </a:rPr>
              <a:t>OR </a:t>
            </a:r>
            <a:r>
              <a:rPr lang="en-US" dirty="0" smtClean="0">
                <a:solidFill>
                  <a:srgbClr val="191B0E"/>
                </a:solidFill>
              </a:rPr>
              <a:t>American Indian OR Indians OR Native Peoples     </a:t>
            </a:r>
            <a:r>
              <a:rPr lang="en-US" sz="2800" b="1" dirty="0" smtClean="0">
                <a:solidFill>
                  <a:srgbClr val="191B0E"/>
                </a:solidFill>
              </a:rPr>
              <a:t>EXPAND</a:t>
            </a:r>
            <a:endParaRPr lang="en-US" sz="2800" b="1" dirty="0">
              <a:solidFill>
                <a:srgbClr val="191B0E"/>
              </a:solidFill>
            </a:endParaRPr>
          </a:p>
          <a:p>
            <a:pPr marL="530352" lvl="1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191B0E"/>
                </a:solidFill>
              </a:rPr>
              <a:t>Use the word NOT to exclude a word in your results</a:t>
            </a:r>
          </a:p>
          <a:p>
            <a:pPr marL="530352" lvl="1" indent="0">
              <a:buNone/>
            </a:pPr>
            <a:r>
              <a:rPr lang="en-US" b="1" dirty="0">
                <a:solidFill>
                  <a:srgbClr val="191B0E"/>
                </a:solidFill>
              </a:rPr>
              <a:t>Example: </a:t>
            </a:r>
            <a:r>
              <a:rPr lang="en-US" dirty="0" smtClean="0">
                <a:solidFill>
                  <a:srgbClr val="191B0E"/>
                </a:solidFill>
              </a:rPr>
              <a:t>Sioux </a:t>
            </a:r>
            <a:r>
              <a:rPr lang="en-US" dirty="0">
                <a:solidFill>
                  <a:srgbClr val="191B0E"/>
                </a:solidFill>
              </a:rPr>
              <a:t>NOT </a:t>
            </a:r>
            <a:r>
              <a:rPr lang="en-US" dirty="0" smtClean="0">
                <a:solidFill>
                  <a:srgbClr val="191B0E"/>
                </a:solidFill>
              </a:rPr>
              <a:t>county NOT city </a:t>
            </a:r>
            <a:r>
              <a:rPr lang="en-US" dirty="0">
                <a:solidFill>
                  <a:srgbClr val="191B0E"/>
                </a:solidFill>
              </a:rPr>
              <a:t>			</a:t>
            </a:r>
            <a:r>
              <a:rPr lang="en-US" sz="2800" b="1" dirty="0" smtClean="0">
                <a:solidFill>
                  <a:srgbClr val="191B0E"/>
                </a:solidFill>
              </a:rPr>
              <a:t>NARROW</a:t>
            </a:r>
            <a:endParaRPr lang="en-US" sz="2800" b="1" dirty="0">
              <a:solidFill>
                <a:srgbClr val="191B0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3936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224</TotalTime>
  <Words>340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Schoolbook</vt:lpstr>
      <vt:lpstr>Wingdings</vt:lpstr>
      <vt:lpstr>Wingdings 2</vt:lpstr>
      <vt:lpstr>View</vt:lpstr>
      <vt:lpstr>Electronic Resources </vt:lpstr>
      <vt:lpstr>What is a database?</vt:lpstr>
      <vt:lpstr>How do I get to our school’s databases?</vt:lpstr>
      <vt:lpstr>Database username and password</vt:lpstr>
      <vt:lpstr>What database will be helpful to me?</vt:lpstr>
      <vt:lpstr>How do I use Britannica?</vt:lpstr>
      <vt:lpstr>What can Britannica do for me?</vt:lpstr>
      <vt:lpstr>Super basic Boolean… (What’s a Boolean?)</vt:lpstr>
      <vt:lpstr>Searching using Boolean…</vt:lpstr>
      <vt:lpstr>How do I find a reliable website?</vt:lpstr>
      <vt:lpstr>WHAT!? A search engine other then Google?</vt:lpstr>
      <vt:lpstr>Other helpful websites!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Reuter</dc:creator>
  <cp:lastModifiedBy>Melissa Bockenstedt</cp:lastModifiedBy>
  <cp:revision>64</cp:revision>
  <dcterms:created xsi:type="dcterms:W3CDTF">2016-11-03T17:54:25Z</dcterms:created>
  <dcterms:modified xsi:type="dcterms:W3CDTF">2016-11-09T17:35:54Z</dcterms:modified>
</cp:coreProperties>
</file>